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FFEE94-E5AF-46A9-8C66-03305DDC2C7C}"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07FF-7FE5-482C-80F3-3FDB909E3C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FEE94-E5AF-46A9-8C66-03305DDC2C7C}"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07FF-7FE5-482C-80F3-3FDB909E3C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FEE94-E5AF-46A9-8C66-03305DDC2C7C}"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07FF-7FE5-482C-80F3-3FDB909E3C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FEE94-E5AF-46A9-8C66-03305DDC2C7C}"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07FF-7FE5-482C-80F3-3FDB909E3C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FFEE94-E5AF-46A9-8C66-03305DDC2C7C}"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07FF-7FE5-482C-80F3-3FDB909E3CB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FFEE94-E5AF-46A9-8C66-03305DDC2C7C}"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07FF-7FE5-482C-80F3-3FDB909E3C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FFEE94-E5AF-46A9-8C66-03305DDC2C7C}" type="datetimeFigureOut">
              <a:rPr lang="en-US" smtClean="0"/>
              <a:pPr/>
              <a:t>5/7/2020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5A07FF-7FE5-482C-80F3-3FDB909E3C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FFEE94-E5AF-46A9-8C66-03305DDC2C7C}" type="datetimeFigureOut">
              <a:rPr lang="en-US" smtClean="0"/>
              <a:pPr/>
              <a:t>5/7/2020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5A07FF-7FE5-482C-80F3-3FDB909E3C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FFEE94-E5AF-46A9-8C66-03305DDC2C7C}" type="datetimeFigureOut">
              <a:rPr lang="en-US" smtClean="0"/>
              <a:pPr/>
              <a:t>5/7/2020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5A07FF-7FE5-482C-80F3-3FDB909E3C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FFEE94-E5AF-46A9-8C66-03305DDC2C7C}"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07FF-7FE5-482C-80F3-3FDB909E3C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FFEE94-E5AF-46A9-8C66-03305DDC2C7C}"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07FF-7FE5-482C-80F3-3FDB909E3C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FEE94-E5AF-46A9-8C66-03305DDC2C7C}" type="datetimeFigureOut">
              <a:rPr lang="en-US" smtClean="0"/>
              <a:pPr/>
              <a:t>5/7/2020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A07FF-7FE5-482C-80F3-3FDB909E3C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990599"/>
          </a:xfrm>
          <a:solidFill>
            <a:srgbClr val="7030A0"/>
          </a:solidFill>
        </p:spPr>
        <p:txBody>
          <a:bodyPr/>
          <a:lstStyle/>
          <a:p>
            <a:r>
              <a:rPr lang="ar-LB" dirty="0" smtClean="0">
                <a:solidFill>
                  <a:schemeClr val="bg1"/>
                </a:solidFill>
              </a:rPr>
              <a:t>الصعوبات التعلميه</a:t>
            </a:r>
            <a:r>
              <a:rPr lang="ar-LB" dirty="0" smtClean="0"/>
              <a:t> </a:t>
            </a:r>
            <a:endParaRPr lang="en-US" dirty="0"/>
          </a:p>
        </p:txBody>
      </p:sp>
      <p:sp>
        <p:nvSpPr>
          <p:cNvPr id="3" name="Subtitle 2"/>
          <p:cNvSpPr>
            <a:spLocks noGrp="1"/>
          </p:cNvSpPr>
          <p:nvPr>
            <p:ph type="subTitle" idx="1"/>
          </p:nvPr>
        </p:nvSpPr>
        <p:spPr>
          <a:xfrm>
            <a:off x="1371600" y="2667000"/>
            <a:ext cx="6705600" cy="2971800"/>
          </a:xfrm>
          <a:solidFill>
            <a:srgbClr val="FFFF00"/>
          </a:solidFill>
        </p:spPr>
        <p:txBody>
          <a:bodyPr>
            <a:normAutofit fontScale="77500" lnSpcReduction="20000"/>
          </a:bodyPr>
          <a:lstStyle/>
          <a:p>
            <a:pPr algn="r" rtl="1"/>
            <a:r>
              <a:rPr lang="ar-LB" b="1" dirty="0" smtClean="0">
                <a:solidFill>
                  <a:schemeClr val="tx1"/>
                </a:solidFill>
                <a:latin typeface="+mj-lt"/>
              </a:rPr>
              <a:t>اختلف العلماء في تحديد تعريف لصعوبات التعلم وذلك لصعوبة تحديد هؤلاء التلاميذ الذين يعانون صعوبات في التعلم وكذلك صعوبة اكتشاف هؤلاء التلاميذ على الرغم من وجودهم بكثرة في كثير من المدارس فهم حقا فئة محيرة من التلاميذ لانها تعاني تباينا شديدا بين المستوى الفعلي (التعليمي) والمستوى المتوقع المأمول الوصول اليه، فنجد ان هذا التلميذ من المفترض حسب قدراته ونسبة ذكائه التي قد تكون متوسطة أن فوق المتوسطة او يصل الى الصف الرابع او الخامس الابتدائي في حين انه لم يصل الى هذا المستوى.</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990599"/>
          </a:xfrm>
          <a:solidFill>
            <a:srgbClr val="7030A0"/>
          </a:solidFill>
        </p:spPr>
        <p:txBody>
          <a:bodyPr>
            <a:normAutofit/>
          </a:bodyPr>
          <a:lstStyle/>
          <a:p>
            <a:r>
              <a:rPr lang="ar-LB" b="1" dirty="0">
                <a:solidFill>
                  <a:schemeClr val="bg1"/>
                </a:solidFill>
              </a:rPr>
              <a:t>فمن هو </a:t>
            </a:r>
            <a:r>
              <a:rPr lang="ar-LB" b="1" dirty="0" smtClean="0">
                <a:solidFill>
                  <a:schemeClr val="bg1"/>
                </a:solidFill>
              </a:rPr>
              <a:t>الطفل الذي </a:t>
            </a:r>
            <a:r>
              <a:rPr lang="ar-LB" b="1" dirty="0">
                <a:solidFill>
                  <a:schemeClr val="bg1"/>
                </a:solidFill>
              </a:rPr>
              <a:t>يعاني صعوبات التعلم؟ </a:t>
            </a:r>
            <a:endParaRPr lang="en-US" dirty="0">
              <a:solidFill>
                <a:schemeClr val="bg1"/>
              </a:solidFill>
            </a:endParaRPr>
          </a:p>
        </p:txBody>
      </p:sp>
      <p:sp>
        <p:nvSpPr>
          <p:cNvPr id="3" name="Subtitle 2"/>
          <p:cNvSpPr>
            <a:spLocks noGrp="1"/>
          </p:cNvSpPr>
          <p:nvPr>
            <p:ph type="subTitle" idx="1"/>
          </p:nvPr>
        </p:nvSpPr>
        <p:spPr>
          <a:xfrm>
            <a:off x="990600" y="2362200"/>
            <a:ext cx="7315200" cy="3276600"/>
          </a:xfrm>
          <a:solidFill>
            <a:srgbClr val="FFFF00"/>
          </a:solidFill>
        </p:spPr>
        <p:txBody>
          <a:bodyPr>
            <a:normAutofit fontScale="77500" lnSpcReduction="20000"/>
          </a:bodyPr>
          <a:lstStyle/>
          <a:p>
            <a:pPr algn="r" rtl="1"/>
            <a:r>
              <a:rPr lang="ar-LB" b="1" dirty="0" smtClean="0">
                <a:solidFill>
                  <a:schemeClr val="tx1"/>
                </a:solidFill>
              </a:rPr>
              <a:t>هو طفل </a:t>
            </a:r>
            <a:r>
              <a:rPr lang="ar-LB" b="1" dirty="0">
                <a:solidFill>
                  <a:schemeClr val="tx1"/>
                </a:solidFill>
              </a:rPr>
              <a:t>لا يعاني اعاقة عقلية او حسية (سمعية او بصرية) او حرمانا ثقافيا او بيئيا او اضطرابا انفعاليا بل هو طفل يعاني اضطرابا في العمليات العقلية او النفسية الاساسية التي تشمل الانتباه والادراك وتكوين المفهوم والتذكر وحل المشكلة يظهر صداه في عدم القدرة على تعلم القراءة والكتابة والحساب وما يترتب عليه سواء في المدرسة الابتدائية او فيما بعد من قصور في تعلم المواد الدراسية المختلفة لذلك يلاحظ الآباء والمعلمون ان هذا الطفل لا يصل الى نفس المستوى التعليمي الذي يصل له زملاؤه من نفس السن على الرغم مما لديه من قدرات عقلية ونسبة ذكاء متوسطة او فوق المتوسطة.</a:t>
            </a:r>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1219199"/>
          </a:xfrm>
          <a:solidFill>
            <a:srgbClr val="7030A0"/>
          </a:solidFill>
        </p:spPr>
        <p:txBody>
          <a:bodyPr/>
          <a:lstStyle/>
          <a:p>
            <a:r>
              <a:rPr lang="ar-LB" b="1" dirty="0">
                <a:solidFill>
                  <a:schemeClr val="bg1"/>
                </a:solidFill>
              </a:rPr>
              <a:t>انواع صعوبات التعلم </a:t>
            </a:r>
            <a:endParaRPr lang="en-US" dirty="0">
              <a:solidFill>
                <a:schemeClr val="bg1"/>
              </a:solidFill>
            </a:endParaRPr>
          </a:p>
        </p:txBody>
      </p:sp>
      <p:sp>
        <p:nvSpPr>
          <p:cNvPr id="3" name="Subtitle 2"/>
          <p:cNvSpPr>
            <a:spLocks noGrp="1"/>
          </p:cNvSpPr>
          <p:nvPr>
            <p:ph type="subTitle" idx="1"/>
          </p:nvPr>
        </p:nvSpPr>
        <p:spPr>
          <a:xfrm>
            <a:off x="685800" y="2743200"/>
            <a:ext cx="7696200" cy="2895600"/>
          </a:xfrm>
          <a:solidFill>
            <a:srgbClr val="FFFF00"/>
          </a:solidFill>
        </p:spPr>
        <p:txBody>
          <a:bodyPr>
            <a:normAutofit fontScale="70000" lnSpcReduction="20000"/>
          </a:bodyPr>
          <a:lstStyle/>
          <a:p>
            <a:pPr algn="r" rtl="1"/>
            <a:r>
              <a:rPr lang="ar-LB" b="1" dirty="0">
                <a:solidFill>
                  <a:schemeClr val="tx1"/>
                </a:solidFill>
                <a:latin typeface="+mj-lt"/>
              </a:rPr>
              <a:t>1ـ صعوبات تعلم نمائية: وهي تتعلق بنمو القدرات العقلية والعمليات المسئولة عن التوافق الدراسي للطالب وتوافقه الشخصي والاجتماعي والمهني وتشمل صعوبات (الانتباه ـ الادراك ـ التفكير ـ التذكر ـ حل المشكلة) ومن الملاحظ ان الانتباه هو اولى خطوات التعلم وبدونه لا يحدث الادراك وما يتبعه من عمليات عقلية مؤداها في النهاية التعلم وما يترتب على الاضطراب في احدى تلك العمليات من انخفاض مستوى التلميذ في المواد الدراسية المرتبطة بالقراءة والكتابة وغيرها. </a:t>
            </a:r>
            <a:br>
              <a:rPr lang="ar-LB" b="1" dirty="0">
                <a:solidFill>
                  <a:schemeClr val="tx1"/>
                </a:solidFill>
                <a:latin typeface="+mj-lt"/>
              </a:rPr>
            </a:br>
            <a:r>
              <a:rPr lang="ar-LB" b="1" dirty="0">
                <a:solidFill>
                  <a:schemeClr val="tx1"/>
                </a:solidFill>
                <a:latin typeface="+mj-lt"/>
              </a:rPr>
              <a:t>2ـ صعوبات تعلم أكاديمية: وهي تشمل صعوبات القراءة والكتابة والحساب وهي نتيجة ومحصلة لصعوبات التعلم النمائية او ان عدم قدرة التلميذ على تعلم تلك المواد يؤثر على اكتسابه التعلم في المراحل التالية</a:t>
            </a:r>
            <a:endParaRPr lang="en-US" b="1" dirty="0">
              <a:solidFill>
                <a:schemeClr val="tx1"/>
              </a:solidFill>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990600"/>
          </a:xfrm>
          <a:solidFill>
            <a:srgbClr val="7030A0"/>
          </a:solidFill>
        </p:spPr>
        <p:txBody>
          <a:bodyPr>
            <a:normAutofit fontScale="90000"/>
          </a:bodyPr>
          <a:lstStyle/>
          <a:p>
            <a:r>
              <a:rPr lang="ar-SA" b="1" dirty="0">
                <a:solidFill>
                  <a:schemeClr val="bg1"/>
                </a:solidFill>
              </a:rPr>
              <a:t>أسباب صعوبات التعلم</a:t>
            </a:r>
            <a:r>
              <a:rPr lang="ar-SA" dirty="0">
                <a:solidFill>
                  <a:schemeClr val="bg1"/>
                </a:solidFill>
              </a:rPr>
              <a:t/>
            </a:r>
            <a:br>
              <a:rPr lang="ar-SA" dirty="0">
                <a:solidFill>
                  <a:schemeClr val="bg1"/>
                </a:solidFill>
              </a:rPr>
            </a:br>
            <a:endParaRPr lang="en-US" dirty="0">
              <a:solidFill>
                <a:schemeClr val="bg1"/>
              </a:solidFill>
            </a:endParaRPr>
          </a:p>
        </p:txBody>
      </p:sp>
      <p:sp>
        <p:nvSpPr>
          <p:cNvPr id="3" name="Subtitle 2"/>
          <p:cNvSpPr>
            <a:spLocks noGrp="1"/>
          </p:cNvSpPr>
          <p:nvPr>
            <p:ph type="subTitle" idx="1"/>
          </p:nvPr>
        </p:nvSpPr>
        <p:spPr>
          <a:xfrm>
            <a:off x="990600" y="1752600"/>
            <a:ext cx="7086600" cy="4038600"/>
          </a:xfrm>
          <a:solidFill>
            <a:srgbClr val="FFFF00"/>
          </a:solidFill>
        </p:spPr>
        <p:txBody>
          <a:bodyPr>
            <a:normAutofit fontScale="70000" lnSpcReduction="20000"/>
          </a:bodyPr>
          <a:lstStyle/>
          <a:p>
            <a:pPr algn="r" rtl="1"/>
            <a:r>
              <a:rPr lang="ar-SA" dirty="0">
                <a:solidFill>
                  <a:schemeClr val="tx1"/>
                </a:solidFill>
                <a:latin typeface="+mj-lt"/>
              </a:rPr>
              <a:t>لا تزال أسباب صعوبات التعلم غامضة, وذلك لحداثة الموضوع, وللتداخل بينه وبين الإعاقة العقلية من جهة, وبين صعوبات التعلم والاضطرابات الانفعالية من جهة أخرى.</a:t>
            </a:r>
          </a:p>
          <a:p>
            <a:pPr algn="r" rtl="1"/>
            <a:r>
              <a:rPr lang="ar-SA" dirty="0">
                <a:solidFill>
                  <a:schemeClr val="tx1"/>
                </a:solidFill>
                <a:latin typeface="+mj-lt"/>
              </a:rPr>
              <a:t>إلا أن الدراسات والتعاريف السابقة الذكر أجمعت على ارتباط صعوبات التعلم بإصابة المخ البسيطة أو الخلل الوظيفي المخي البسيط, وترتبط هذه الإصابة بواحدة أو أكثر من العوامل الأربعة التالية:</a:t>
            </a:r>
          </a:p>
          <a:p>
            <a:pPr algn="r" rtl="1"/>
            <a:r>
              <a:rPr lang="ar-SA" dirty="0">
                <a:solidFill>
                  <a:schemeClr val="tx1"/>
                </a:solidFill>
                <a:latin typeface="+mj-lt"/>
              </a:rPr>
              <a:t>1.     إصابة المخ المكتسبة.</a:t>
            </a:r>
          </a:p>
          <a:p>
            <a:pPr algn="r" rtl="1"/>
            <a:r>
              <a:rPr lang="ar-SA" dirty="0">
                <a:solidFill>
                  <a:schemeClr val="tx1"/>
                </a:solidFill>
                <a:latin typeface="+mj-lt"/>
              </a:rPr>
              <a:t>2.     العوامل الوراثية أو الجينية.</a:t>
            </a:r>
          </a:p>
          <a:p>
            <a:pPr algn="r" rtl="1"/>
            <a:r>
              <a:rPr lang="ar-SA" dirty="0">
                <a:solidFill>
                  <a:schemeClr val="tx1"/>
                </a:solidFill>
                <a:latin typeface="+mj-lt"/>
              </a:rPr>
              <a:t>3.     العوامل الكيميائية الحيوية.</a:t>
            </a:r>
          </a:p>
          <a:p>
            <a:pPr algn="r" rtl="1"/>
            <a:r>
              <a:rPr lang="ar-SA" dirty="0">
                <a:solidFill>
                  <a:schemeClr val="tx1"/>
                </a:solidFill>
                <a:latin typeface="+mj-lt"/>
              </a:rPr>
              <a:t>4.     الحرمان البيئي والتغذية.</a:t>
            </a:r>
          </a:p>
          <a:p>
            <a:pPr rtl="1"/>
            <a:r>
              <a:rPr lang="ar-SA" b="1" dirty="0">
                <a:solidFill>
                  <a:schemeClr val="tx1"/>
                </a:solidFill>
              </a:rPr>
              <a:t> </a:t>
            </a:r>
            <a:endParaRPr lang="ar-SA" dirty="0">
              <a:solidFill>
                <a:schemeClr val="tx1"/>
              </a:solidFill>
            </a:endParaRPr>
          </a:p>
          <a:p>
            <a:endParaRPr lang="en-US" dirty="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endParaRPr lang="ar-LB" dirty="0"/>
          </a:p>
        </p:txBody>
      </p:sp>
      <p:sp>
        <p:nvSpPr>
          <p:cNvPr id="3" name="Content Placeholder 2"/>
          <p:cNvSpPr>
            <a:spLocks noGrp="1"/>
          </p:cNvSpPr>
          <p:nvPr>
            <p:ph idx="1"/>
          </p:nvPr>
        </p:nvSpPr>
        <p:spPr>
          <a:xfrm>
            <a:off x="457200" y="1524000"/>
            <a:ext cx="8305800" cy="5029200"/>
          </a:xfrm>
          <a:solidFill>
            <a:srgbClr val="FFFF00"/>
          </a:solidFill>
        </p:spPr>
        <p:txBody>
          <a:bodyPr>
            <a:normAutofit fontScale="70000" lnSpcReduction="20000"/>
          </a:bodyPr>
          <a:lstStyle/>
          <a:p>
            <a:pPr lvl="5" algn="r">
              <a:buFont typeface="Wingdings" pitchFamily="2" charset="2"/>
              <a:buChar char="§"/>
            </a:pPr>
            <a:r>
              <a:rPr lang="ar-SA" sz="2900" b="1" u="sng" dirty="0" smtClean="0"/>
              <a:t>إصابة المخ / الدماغ المكتسبة:</a:t>
            </a:r>
            <a:endParaRPr lang="ar-SA" sz="2900" dirty="0" smtClean="0"/>
          </a:p>
          <a:p>
            <a:pPr algn="r" rtl="1"/>
            <a:r>
              <a:rPr lang="ar-SA" sz="2900" b="1" dirty="0" smtClean="0"/>
              <a:t>     لقد افترض أن أكثر الأسباب المؤدية لصعوبات التعلم يعود إلى التلف الدماغي أو العجز الوظيفي البسيط والمكتسب قبل أو خلال أو بعد الولادة.</a:t>
            </a:r>
            <a:endParaRPr lang="ar-LB" sz="2900" b="1" dirty="0" smtClean="0"/>
          </a:p>
          <a:p>
            <a:pPr algn="r" rtl="1"/>
            <a:endParaRPr lang="ar-LB" sz="2900" b="1" u="sng" dirty="0" smtClean="0"/>
          </a:p>
          <a:p>
            <a:pPr algn="r" rtl="1"/>
            <a:r>
              <a:rPr lang="ar-SA" sz="2900" b="1" u="sng" dirty="0" smtClean="0"/>
              <a:t>ثانياً: التفاوت في التركيب الدماغ :</a:t>
            </a:r>
            <a:endParaRPr lang="ar-SA" sz="2900" dirty="0" smtClean="0"/>
          </a:p>
          <a:p>
            <a:pPr algn="r" rtl="1"/>
            <a:r>
              <a:rPr lang="ar-SA" sz="2900" b="1" dirty="0" smtClean="0"/>
              <a:t>     يولد بعض الأطفال بأدمغة غير طبيعية, بسبب اختلال في نمو الغشاء الدماغي, أو في التوصيلات العصبية أو في تقسيم الدماغ في الطور الجيني, وقد يكون الفص الأيمن أو الأيسر من الدماغ غير طبيعي عند بعض الافراد من ذوي صعوبات التعلم. وفي حالة تلف جانب من جانبي الدماغ فإن الجانب  السليم يتولى مهام ووظائف الجانب الآخر , وهذا ما يطلق عليه التعويض و وقد أثبتت الدراسات أن الوظائف التي تنتقل من الجانب السليم لا تؤدى بنفس الكفاءة كما لوكان موقعها في الدماغ غير المصاب.  </a:t>
            </a:r>
            <a:endParaRPr lang="ar-LB" sz="2900" b="1" dirty="0" smtClean="0"/>
          </a:p>
          <a:p>
            <a:pPr algn="r" rtl="1"/>
            <a:endParaRPr lang="ar-LB" sz="2900" b="1" u="sng" dirty="0" smtClean="0"/>
          </a:p>
          <a:p>
            <a:pPr algn="r" rtl="1"/>
            <a:r>
              <a:rPr lang="ar-SA" sz="2900" b="1" u="sng" dirty="0" smtClean="0"/>
              <a:t>ثالثاً: العوامل الوراثية:</a:t>
            </a:r>
            <a:endParaRPr lang="ar-SA" sz="2900" dirty="0" smtClean="0"/>
          </a:p>
          <a:p>
            <a:pPr algn="r" rtl="1"/>
            <a:r>
              <a:rPr lang="ar-SA" sz="2900" b="1" dirty="0" smtClean="0"/>
              <a:t>     يبدأ النمو منذ أن يلقح حيوان منوي ذكري بويضة أنثوية وتكوين الخلية الأساسية, حيث يبدأ النمو الجسدي والعقلي, وأشار علماء الوراثة إلى أن الوراثة تتحكم في لون العينين و الشعر والجلد ولون البشرة, وكثير من الخصائص الفسيولوجية سواء أكانت سلبية أم إيجابية , وأهم ما يتحدد بلوراثة هو جنس المولود ذكر أم أنثى, ولقد ثبت أن هنالك بعض الأمراض الوراثية التي تنتقل بالوراثة كالضعف العقلي, وهذا بدوره يؤدي إلى صعوبات في التعلم عند الأطفال مستقبلاً</a:t>
            </a:r>
            <a:endParaRPr lang="ar-SA" sz="2900" dirty="0" smtClean="0"/>
          </a:p>
          <a:p>
            <a:pPr algn="r" rtl="1"/>
            <a:endParaRPr lang="ar-L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endParaRPr lang="ar-LB" dirty="0"/>
          </a:p>
        </p:txBody>
      </p:sp>
      <p:sp>
        <p:nvSpPr>
          <p:cNvPr id="3" name="Content Placeholder 2"/>
          <p:cNvSpPr>
            <a:spLocks noGrp="1"/>
          </p:cNvSpPr>
          <p:nvPr>
            <p:ph idx="1"/>
          </p:nvPr>
        </p:nvSpPr>
        <p:spPr>
          <a:solidFill>
            <a:srgbClr val="FFFF00"/>
          </a:solidFill>
        </p:spPr>
        <p:txBody>
          <a:bodyPr>
            <a:normAutofit fontScale="47500" lnSpcReduction="20000"/>
          </a:bodyPr>
          <a:lstStyle/>
          <a:p>
            <a:pPr algn="r" rtl="1"/>
            <a:r>
              <a:rPr lang="ar-SA" sz="5400" b="1" u="sng" dirty="0" smtClean="0"/>
              <a:t>رابعاً: العوامل الكيميائية :</a:t>
            </a:r>
            <a:endParaRPr lang="ar-SA" sz="5400" dirty="0" smtClean="0"/>
          </a:p>
          <a:p>
            <a:pPr algn="r" rtl="1"/>
            <a:r>
              <a:rPr lang="ar-SA" sz="5400" b="1" dirty="0" smtClean="0"/>
              <a:t> </a:t>
            </a:r>
            <a:r>
              <a:rPr lang="ar-SA" b="1" dirty="0" smtClean="0"/>
              <a:t>    تشير الدراسات إلى أن الجسم الإنساني يفرز مواداً كيميائية لكي يحدث توازناً داخل الجسم, وهذا ما يطلق عليه بالكيمياء الحيوية, وقد يكون ذلك متمثلاً بإفرازات الغدد الصماء التي تصب في الدم مباشرة, </a:t>
            </a:r>
            <a:endParaRPr lang="ar-SA" dirty="0" smtClean="0"/>
          </a:p>
          <a:p>
            <a:pPr algn="r" rtl="1"/>
            <a:r>
              <a:rPr lang="ar-SA" b="1" dirty="0" smtClean="0"/>
              <a:t>      وقد ترتبط صعوبات التعلم بقصور التوازن الكيميائي الحيوي في الجسم حيث من المفترض أن جسم الإنسان يحتوي على نسب محددة من العناصر الكيميائية الحيوية التي تحفظ توازن و نشاط الجسم. وأن الزيادة أو النقص في معدل هذه العناصر تؤثر على خلايا المخ فيما يعرف بالخلل الوظيفي المخي البسيط والذي من أهم مظاهره (الحركة الزائدة) </a:t>
            </a:r>
            <a:endParaRPr lang="ar-LB" b="1" dirty="0" smtClean="0"/>
          </a:p>
          <a:p>
            <a:pPr algn="r" rtl="1"/>
            <a:r>
              <a:rPr lang="ar-SA" b="1" u="sng" dirty="0" smtClean="0"/>
              <a:t>خامساً ً: الحرمان البيئي :</a:t>
            </a:r>
            <a:endParaRPr lang="ar-SA" dirty="0" smtClean="0"/>
          </a:p>
          <a:p>
            <a:pPr algn="r" rtl="1"/>
            <a:r>
              <a:rPr lang="ar-SA" b="1" dirty="0" smtClean="0"/>
              <a:t>     أشارت دراسات عديدة إلى نقص التغذية والحرمان الوظيفي لها علاقة بالخلل الوظيفي البسيط بالمخ, والذي له تأثيره الكبير على معاناة الاطفال ذوي صعوبات التعلم, وقد استنتج كل من كيرك وكالفنت (1984م) من خلال مسح دراسات عديدة إلى أن الأطفال الذين عانوا من سوء تغذية شديدة لفترة طويلة في سن مبكرة يؤثر ذلك على التعلم وخاصة المهارات الأكاديمية الاساسية ويصبحون غير قادرين على الإستفادة من الخبرات المتاحة لهم, بالإضافة إلى أنه توجد عوامل كثيرة تؤثر على صعوبات التعلم منها العوامل غير البيولوجية والمعرفية والانفعالية وتختلف درجة تأثير كل عامل من تلك العوامل حسب نوع صعوبة التعلم.</a:t>
            </a:r>
            <a:endParaRPr lang="ar-SA" dirty="0" smtClean="0"/>
          </a:p>
          <a:p>
            <a:pPr algn="r" rtl="1"/>
            <a:r>
              <a:rPr lang="ar-SA" b="1" dirty="0" smtClean="0"/>
              <a:t>    </a:t>
            </a:r>
            <a:endParaRPr lang="ar-SA" dirty="0" smtClean="0"/>
          </a:p>
          <a:p>
            <a:pPr algn="r" rtl="1"/>
            <a:r>
              <a:rPr lang="ar-SA" b="1" dirty="0" smtClean="0"/>
              <a:t>    مما سبق ذكره يتضح لنا أنه من خلال السيطرة على تلك الاسباب وعلاجها والوقاية منها نستطيع أن نتغلب على ظاهرة صعوبات التعلم عند الأطفال بالإضافة إلى توفير الرعاية الطبية للطفل وكذلك التغذية السليمة , وتوفير بيئة للطفل غنية بالمثيرات المادية وكل ذلك يعزز من قدرة الطفل على التعلم وينمي إمكانياته وتزيد الدافعية لديه.              </a:t>
            </a:r>
            <a:endParaRPr lang="ar-SA" dirty="0" smtClean="0"/>
          </a:p>
          <a:p>
            <a:pPr algn="r" rtl="1"/>
            <a:endParaRPr lang="ar-LB" b="1" dirty="0" smtClean="0"/>
          </a:p>
          <a:p>
            <a:pPr algn="r" rtl="1"/>
            <a:endParaRPr lang="ar-L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352</Words>
  <Application>Microsoft Office PowerPoint</Application>
  <PresentationFormat>On-screen Show (4:3)</PresentationFormat>
  <Paragraphs>29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Times New Roman</vt:lpstr>
      <vt:lpstr>Wingdings</vt:lpstr>
      <vt:lpstr>Office Theme</vt:lpstr>
      <vt:lpstr>الصعوبات التعلميه </vt:lpstr>
      <vt:lpstr>فمن هو الطفل الذي يعاني صعوبات التعلم؟ </vt:lpstr>
      <vt:lpstr>انواع صعوبات التعلم </vt:lpstr>
      <vt:lpstr>أسباب صعوبات التعلم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الصعوبات التعلميه</dc:title>
  <dc:creator>user</dc:creator>
  <cp:lastModifiedBy>Lenovo</cp:lastModifiedBy>
  <cp:revision>9</cp:revision>
  <dcterms:created xsi:type="dcterms:W3CDTF">2012-06-11T20:56:03Z</dcterms:created>
  <dcterms:modified xsi:type="dcterms:W3CDTF">2020-05-07T07:40:32Z</dcterms:modified>
</cp:coreProperties>
</file>